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6" r:id="rId4"/>
    <p:sldId id="259" r:id="rId5"/>
    <p:sldId id="260" r:id="rId6"/>
    <p:sldId id="261" r:id="rId7"/>
    <p:sldId id="264" r:id="rId8"/>
    <p:sldId id="267" r:id="rId9"/>
  </p:sldIdLst>
  <p:sldSz cx="12192000" cy="6858000"/>
  <p:notesSz cx="6669088" cy="992822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00D09-AD70-42CA-AAF3-C4B5A96E964E}" type="datetimeFigureOut">
              <a:rPr lang="uk-UA" smtClean="0"/>
              <a:t>14.11.2025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66909" y="4777958"/>
            <a:ext cx="533527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69066-31BC-4B48-8787-8AB26BE6985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5480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25F45D-55C8-458B-9FA5-7240365E4F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AE94A2F2-A23E-4234-BE4A-17F60B2683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065B369-6609-44E7-9976-F17B2FA1C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A577B-3B10-4DA0-B930-C82D41171DA5}" type="datetime1">
              <a:rPr lang="uk-UA" smtClean="0"/>
              <a:t>14.11.2025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936796E-C3BD-4E18-89CB-2C0A99B8F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F0C4F20-35DD-4E88-A201-C365723BD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7A446-E00E-490D-83F4-DA23A549C1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8182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571270-EC00-4245-BEAA-8E1114C7F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B9459EB0-8D86-45E3-ABF7-DAD2962E6E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E430FA1-49C7-4FD9-8DE1-05CF8ADBB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772D7-9251-4786-9AEF-F2F94143B74A}" type="datetime1">
              <a:rPr lang="uk-UA" smtClean="0"/>
              <a:t>14.11.2025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8CF2599-FA7A-4BC9-A8F5-BFE57054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9E07C74-2C7F-4607-94BC-9297F1619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7A446-E00E-490D-83F4-DA23A549C1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3640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8125F028-9EBA-4838-BBAC-AF2F4831C2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4EE8571B-3053-4D32-B725-BE120E0227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5CC38E1-B94C-4988-A0DB-2E396F974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5660-7A9B-4F6F-A612-115DBF7DB145}" type="datetime1">
              <a:rPr lang="uk-UA" smtClean="0"/>
              <a:t>14.11.2025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AA34733-D18A-428E-AFF2-3262B356D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105AD2A-A3CA-434D-A395-F891313FC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7A446-E00E-490D-83F4-DA23A549C1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3171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3707D6-036E-400A-B156-DC1C95AA1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58EDE1F-396A-42BB-A3F1-DDAE9AC36C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61C47F8-FC80-4239-B210-6D9799BF7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FA257-35E2-4038-91B4-49B69B02EEE5}" type="datetime1">
              <a:rPr lang="uk-UA" smtClean="0"/>
              <a:t>14.11.2025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CBCD917-67F6-4C63-B6C6-0D8D284D1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E310069-083C-4C01-8105-6DAF5C80D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7A446-E00E-490D-83F4-DA23A549C1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4958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35DBE9-2F84-4274-A903-21C150EBA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E9289E4-139B-499D-AA3F-431496F58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55011C3-4FAF-449C-9163-D346DD863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EB744-AD6F-45C2-88FD-71D0868CD365}" type="datetime1">
              <a:rPr lang="uk-UA" smtClean="0"/>
              <a:t>14.11.2025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77B3D24-E0DD-4209-8546-CA4D9299D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2C8CAB2-5EB4-4957-8111-C65E4F133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7A446-E00E-490D-83F4-DA23A549C1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8924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7F9524-3C66-4696-B4BE-6B7AEB79D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24FD8A4-C151-468A-87C5-79ECF8CF37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4D3EE95-1281-40FB-AB87-569C6A5B4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8DE88D3-704F-4744-8B3F-DFCFB1D28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9975-C5CD-45B6-85C2-43BC924810A1}" type="datetime1">
              <a:rPr lang="uk-UA" smtClean="0"/>
              <a:t>14.11.2025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49812A9-2DC8-4103-9AA9-014808D4F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401313E-7031-4DBC-A75E-DA3C4F51B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7A446-E00E-490D-83F4-DA23A549C1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9332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926FCC-C7AB-420D-81C8-46EF8D6C1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30F9A28-25F6-4B36-91C3-49746A8DCD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D205E22-C9E3-4F76-9C4C-4CD5B09A6A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EF440F4D-B660-4899-B390-C0DB175DE6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27393E57-5A85-4FC0-93E4-BA4F8E1E94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29842A21-7DCD-4A10-99EA-C6BEB115B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7A0E3-D581-41D3-A8B2-6AA80975B9AA}" type="datetime1">
              <a:rPr lang="uk-UA" smtClean="0"/>
              <a:t>14.11.2025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B4E7B39F-8030-4162-B366-A39A4DDED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B165CFAC-789F-4493-9DC2-B86E616D1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7A446-E00E-490D-83F4-DA23A549C1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9357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C986EB-941D-4724-B6BE-2F307DC10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B8A69EF5-4E69-4801-BC17-7AE983A0E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E7FE-E867-4128-ACB2-35F6B4F6935F}" type="datetime1">
              <a:rPr lang="uk-UA" smtClean="0"/>
              <a:t>14.11.2025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8728B437-5504-4516-98B3-B18EAA51A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FF478689-5608-4C49-8D2A-9B62F8615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7A446-E00E-490D-83F4-DA23A549C1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1821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29CAC28A-759A-42D5-B70E-688BCB5B0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3A467-DC04-41BC-9E5C-FDB2AFF12E03}" type="datetime1">
              <a:rPr lang="uk-UA" smtClean="0"/>
              <a:t>14.11.2025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6716557B-6113-46F2-8760-ED0EFE129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66FD413-387C-40C7-96EF-07B822FDC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7A446-E00E-490D-83F4-DA23A549C1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5329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8BBFD-FEBB-4242-97EE-DEA65AF63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5460713-03EA-46FD-84E3-67648D63F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9DFC1A31-3B3D-4E46-AFEC-EC613B72A4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C3F89304-9F99-45CA-BF86-813105543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9AE1-C733-4DB5-9EE0-8EA06A57B691}" type="datetime1">
              <a:rPr lang="uk-UA" smtClean="0"/>
              <a:t>14.11.2025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75D176DE-0D34-4F4C-9AD4-6E5D55C98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01D7B93-70B5-4374-B6A2-A21137D4D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7A446-E00E-490D-83F4-DA23A549C1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4206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F903FA-53B9-4A37-8B24-66B6A2D13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5C22CDBB-E7C3-401C-AFFE-07DF8DBF08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805424B2-09B9-472A-BFF8-F47F11204F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D5B7A9A-8C66-435B-BCFA-926A9A1D5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24E2-9553-475A-B6BF-B4339A55F7F5}" type="datetime1">
              <a:rPr lang="uk-UA" smtClean="0"/>
              <a:t>14.11.2025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3ED6D39-F820-4A1A-87C9-3B1B06309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F5D0F46-ED9C-41D2-9DA7-B79A207DA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7A446-E00E-490D-83F4-DA23A549C1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5637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D7BC3874-8BA3-4EDE-B607-78F0B229B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87FF384-C01A-489B-8834-6EF5AC2DA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6AA6473-AA80-4CAD-AC3C-C96924964A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49A0C-655B-4019-8A0D-9412CDF07058}" type="datetime1">
              <a:rPr lang="uk-UA" smtClean="0"/>
              <a:t>14.11.2025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746F5FD-CF6C-4C27-8899-767FE6A969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875C428-7EDF-42DC-9528-429D4D3D63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7A446-E00E-490D-83F4-DA23A549C1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43817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D52D5AB-203B-4664-8ADD-04545BBAB815}"/>
              </a:ext>
            </a:extLst>
          </p:cNvPr>
          <p:cNvSpPr txBox="1"/>
          <p:nvPr/>
        </p:nvSpPr>
        <p:spPr>
          <a:xfrm>
            <a:off x="886690" y="3105834"/>
            <a:ext cx="62899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ЗМІНА ПАРАДИГМИ ЗАХИСТУ ІНФОРМАЦІЇ. ПЕРЕХІД ВІД КСЗІ ДО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RMF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КЛІЄНТСЬКИЙ ВИМІР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937079-8295-4011-8984-1641F0F267CA}"/>
              </a:ext>
            </a:extLst>
          </p:cNvPr>
          <p:cNvSpPr txBox="1"/>
          <p:nvPr/>
        </p:nvSpPr>
        <p:spPr>
          <a:xfrm>
            <a:off x="9652001" y="6059055"/>
            <a:ext cx="2216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Ігор СТЕЛЬНИК</a:t>
            </a:r>
          </a:p>
        </p:txBody>
      </p:sp>
    </p:spTree>
    <p:extLst>
      <p:ext uri="{BB962C8B-B14F-4D97-AF65-F5344CB8AC3E}">
        <p14:creationId xmlns:p14="http://schemas.microsoft.com/office/powerpoint/2010/main" val="4110093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7BBBB09A-D264-4AF3-8774-352E45ABFCDE}"/>
              </a:ext>
            </a:extLst>
          </p:cNvPr>
          <p:cNvSpPr/>
          <p:nvPr/>
        </p:nvSpPr>
        <p:spPr>
          <a:xfrm>
            <a:off x="501534" y="419152"/>
            <a:ext cx="11188931" cy="639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ВІЗІЯ: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Ми прагнемо бути національною системою управління ризиками у сфері захисту інформаційних ресурсів, що забезпечує стійкість, безперервність і довіру до державних цифрових сервісів.</a:t>
            </a:r>
            <a:endParaRPr lang="uk-UA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має стати еталоном ефективності та відповідальності, у якій рішення приймаються на основі оцінки ризиків, а не формальних вимог, і яка інтегрована з міжнародними стандартами RMF.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endParaRPr lang="uk-UA" sz="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Ким/чим я бачу систему через 5–10 років?</a:t>
            </a:r>
            <a:endParaRPr lang="uk-UA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Через 5–10 років система захисту інформаційних ресурсів України стане інтелектуальною, автоматизованою та інтегрованою системою управління ризиками (RMF), побудованою на міжнародних стандартах.</a:t>
            </a:r>
            <a:endParaRPr lang="uk-UA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Вона об’єднає усі державні інформаційні ресурси та об’єкти критичної інфраструктури у спільну мережу моніторингу ризиків, забезпечить аналітичний підхід до безпеки, а не формальний.</a:t>
            </a:r>
            <a:endParaRPr lang="uk-UA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 система, яка не лише реагує на загрози, а прогнозує їх і запобігає наслідкам.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endParaRPr lang="uk-UA" sz="800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Заради чого система існує?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існує заради гарантування безпеки, довіри та стабільності цифрової держави.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Її мета — забезпечити цілісність, конфіденційність і доступність даних, що використовуються у державному управлінні, критичній інфраструктурі та публічних сервісах.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Вона створена не просто для захисту інформації, а для захисту національних інтересів через ефективне управління ризиками.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endParaRPr lang="uk-UA" sz="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 прагнемо створювати?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 прагнемо створити екосистему ризик-менеджменту, у якій усі учасники процесу (власники, оцінювачі, користувачі) діють скоординовано, на основі єдиних стандартів і спільної мети — безпеки.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 середовище, у якому захист інформації є частиною культури управління, а не бюрократичною вимогою.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 прагнемо створити прозору та гнучку систему, що здатна адаптуватися до нових загроз і технологій.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endParaRPr lang="uk-UA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25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7815416-6B1D-49EE-99C6-3932180110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216" y="1681018"/>
            <a:ext cx="8952290" cy="4734213"/>
          </a:xfrm>
          <a:prstGeom prst="rect">
            <a:avLst/>
          </a:prstGeom>
        </p:spPr>
      </p:pic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EF574E18-9B59-4D81-BF9A-FCC8C39A3FCE}"/>
              </a:ext>
            </a:extLst>
          </p:cNvPr>
          <p:cNvSpPr/>
          <p:nvPr/>
        </p:nvSpPr>
        <p:spPr>
          <a:xfrm>
            <a:off x="295565" y="359679"/>
            <a:ext cx="11453090" cy="112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 прагнемо досягти?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 прагнемо досягти високого рівня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кіберстійкості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довіри до державних цифрових послуг, гармонізації національної політики з міжнародними практиками, а також зменшення кількості </a:t>
            </a:r>
            <a:r>
              <a:rPr lang="uk-UA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кіберінцидентів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шляхом постійного управління ризиками.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має стати опорою цифрової безпеки України, забезпечуючи сталий розвиток технологій, економіки та суспільства</a:t>
            </a:r>
          </a:p>
        </p:txBody>
      </p:sp>
    </p:spTree>
    <p:extLst>
      <p:ext uri="{BB962C8B-B14F-4D97-AF65-F5344CB8AC3E}">
        <p14:creationId xmlns:p14="http://schemas.microsoft.com/office/powerpoint/2010/main" val="1281335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504D9A7F-9810-4666-A0C9-1D3638C5C528}"/>
              </a:ext>
            </a:extLst>
          </p:cNvPr>
          <p:cNvSpPr/>
          <p:nvPr/>
        </p:nvSpPr>
        <p:spPr>
          <a:xfrm>
            <a:off x="286328" y="394226"/>
            <a:ext cx="5615710" cy="5839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 майбутнього:</a:t>
            </a:r>
            <a:endParaRPr lang="uk-UA" sz="14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RMF — це інтегрована національна модель управління ризиками, яка забезпечує сталий розвиток цифрової держави та захист її інформаційних ресурсів.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Напрямок:</a:t>
            </a:r>
            <a:endParaRPr lang="uk-UA" sz="14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Перехід від нормативного контролю у межах КСЗІ до постійного ризик-орієнтованого управління безпекою.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Реалістичність оцінки сьогодення:</a:t>
            </a:r>
            <a:endParaRPr lang="uk-UA" sz="14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Поточний стан системи потребує модернізації, а впровадження RMF є практичним і технологічно можливим кроком.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Реальність досягнення:</a:t>
            </a:r>
            <a:endParaRPr lang="uk-UA" sz="14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 № 4336-ІХ створює правові, організаційні та методологічні умови для поступового переходу до RMF.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«Рівень»:</a:t>
            </a:r>
            <a:endParaRPr lang="uk-UA" sz="14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Національний — з можливістю масштабування до відомчих і корпоративних систем кіберзахисту.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Вчасність:</a:t>
            </a:r>
            <a:endParaRPr lang="uk-UA" sz="14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Впровадження RMF відповідає актуальним загрозам і завданням цифрової трансформації держави.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>
            <a:extLst>
              <a:ext uri="{FF2B5EF4-FFF2-40B4-BE49-F238E27FC236}">
                <a16:creationId xmlns:a16="http://schemas.microsoft.com/office/drawing/2014/main" id="{20325FAF-B0F2-46DB-AB56-385D372714DA}"/>
              </a:ext>
            </a:extLst>
          </p:cNvPr>
          <p:cNvSpPr/>
          <p:nvPr/>
        </p:nvSpPr>
        <p:spPr>
          <a:xfrm>
            <a:off x="6197599" y="394226"/>
            <a:ext cx="5615710" cy="5609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Зрозумілість і </a:t>
            </a:r>
            <a:r>
              <a:rPr lang="uk-UA" sz="1400" i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розділеність</a:t>
            </a:r>
            <a:r>
              <a:rPr lang="uk-UA" sz="14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14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Візія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комунікується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всіх рівнях — від керівництва до адміністраторів, що забезпечує спільне розуміння мети.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Віра:</a:t>
            </a:r>
            <a:endParaRPr lang="uk-UA" sz="14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Учасники системи розуміють доцільність змін і вірять у досягнення результатів через спільні дії та відповідальність.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Творча напруга:</a:t>
            </a:r>
            <a:endParaRPr lang="uk-UA" sz="14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Передбачає інноваційний пошук оптимального поєднання контролю, гнучкості та технологічного розвитку.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Енергетичний заряд:</a:t>
            </a:r>
            <a:endParaRPr lang="uk-UA" sz="14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Базується на прагненні зміцнити національну </a:t>
            </a:r>
            <a:r>
              <a:rPr lang="uk-UA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кіберстійкість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підвищити довіру суспільства до цифрової держави.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Результат:</a:t>
            </a:r>
            <a:endParaRPr lang="uk-UA" sz="14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Ефективна система управління ризиками, що забезпечує безпеку інформаційних ресурсів, стабільність цифрових сервісів і довіру громадян.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Засіб:</a:t>
            </a:r>
            <a:endParaRPr lang="uk-UA" sz="14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Стандартизовані процеси RMF, безперервний моніторинг, відповідальність власників систем і системна взаємодія всіх учасників.</a:t>
            </a: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004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AFD845DE-6B7C-4527-A149-F8BE301428A3}"/>
              </a:ext>
            </a:extLst>
          </p:cNvPr>
          <p:cNvSpPr/>
          <p:nvPr/>
        </p:nvSpPr>
        <p:spPr>
          <a:xfrm>
            <a:off x="526473" y="212510"/>
            <a:ext cx="11203709" cy="6432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3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МІСІЯ СИСТЕМИ</a:t>
            </a:r>
            <a:endParaRPr lang="uk-UA" sz="1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Місія системи полягає у забезпеченні безперервного управління ризиками для інформаційних активів держави та суспільства.</a:t>
            </a:r>
            <a:endParaRPr lang="uk-UA" sz="1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створена, щоб підвищити ефективність захисту даних, забезпечити довіру до цифрових послуг і підтримати національну </a:t>
            </a:r>
            <a:r>
              <a:rPr lang="uk-UA" sz="13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кіберстійкість</a:t>
            </a:r>
            <a:r>
              <a:rPr lang="uk-UA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endParaRPr lang="uk-UA" sz="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3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Основний клієнт:</a:t>
            </a:r>
            <a:endParaRPr lang="uk-UA" sz="1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Державні органи, власники інформаційних систем, підприємства, що забезпечують критичну інфраструктуру, а також громадяни — кінцеві користувачі цифрових сервісів.</a:t>
            </a:r>
            <a:endParaRPr lang="uk-UA" sz="1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endParaRPr lang="uk-UA" sz="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3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Продукт системи:</a:t>
            </a:r>
            <a:endParaRPr lang="uk-UA" sz="1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RMF створює керовану, адаптивну та доказову модель безпеки, яка включає оцінку, моніторинг і зменшення ризиків. Це не лише технологічний набір засобів, а процес, у якому безпека — постійна складова управління.</a:t>
            </a:r>
            <a:endParaRPr lang="uk-UA" sz="1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endParaRPr lang="uk-UA" sz="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3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Проблема, яку вирішуємо:</a:t>
            </a:r>
            <a:endParaRPr lang="uk-UA" sz="1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Нестача системного підходу до безпеки, формальний характер КСЗІ, обмежена гнучкість і відсутність відповідальності. RMF забезпечує постійний контроль ризиків, адаптацію заходів безпеки до змін середовища та прозорість рішень.</a:t>
            </a:r>
            <a:endParaRPr lang="uk-UA" sz="1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endParaRPr lang="uk-UA" sz="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3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Наші особливості:</a:t>
            </a:r>
            <a:endParaRPr lang="uk-UA" sz="1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30555" algn="l"/>
              </a:tabLst>
            </a:pPr>
            <a:r>
              <a:rPr lang="uk-UA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Персональна відповідальність власника й оцінювача системи.</a:t>
            </a:r>
            <a:endParaRPr lang="uk-UA" sz="1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30555" algn="l"/>
              </a:tabLst>
            </a:pPr>
            <a:r>
              <a:rPr lang="uk-UA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Адаптивність і постійне оновлення заходів.</a:t>
            </a:r>
            <a:endParaRPr lang="uk-UA" sz="1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30555" algn="l"/>
              </a:tabLst>
            </a:pPr>
            <a:r>
              <a:rPr lang="uk-UA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Орієнтація на реальні ризики, а не лише на нормативи.</a:t>
            </a:r>
            <a:endParaRPr lang="uk-UA" sz="1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30555" algn="l"/>
              </a:tabLst>
            </a:pPr>
            <a:r>
              <a:rPr lang="uk-UA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Узгодженість із міжнародними стандартами (NIST SP 800-37, ISO 27005).</a:t>
            </a:r>
            <a:endParaRPr lang="uk-UA" sz="1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endParaRPr lang="uk-UA" sz="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Місія системи — перетворити захист інформації з формального обов’язку на безперервний процес управління ризиками, що створює реальну цінність для держави й суспільства.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endParaRPr lang="uk-UA" sz="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3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Чим ми відрізняємось від інших: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</a:t>
            </a:r>
            <a:r>
              <a:rPr lang="en-US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RMF </a:t>
            </a:r>
            <a:r>
              <a:rPr lang="uk-UA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відрізняється від традиційних підходів тим, що замість формальної перевірки вимог КСЗІ впроваджує безперервне управління ризиками, орієнтоване на реальні загрози.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Її унікальність полягає у персональній відповідальності власника системи, незалежній оцінці ефективності захисту оцінювачем, а також у гнучкості та адаптивності процесів, які дозволяють швидко реагувати на зміни </a:t>
            </a:r>
            <a:r>
              <a:rPr lang="uk-UA" sz="13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кіберсередовища</a:t>
            </a:r>
            <a:r>
              <a:rPr lang="uk-UA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</a:t>
            </a:r>
            <a:r>
              <a:rPr lang="en-US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RMF </a:t>
            </a:r>
            <a:r>
              <a:rPr lang="uk-UA" sz="1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створює цінність не лише у сфері безпеки, а й у зміцненні довіри до державних цифрових послуг, що відрізняє її від попередніх моделей контролю.</a:t>
            </a:r>
          </a:p>
        </p:txBody>
      </p:sp>
    </p:spTree>
    <p:extLst>
      <p:ext uri="{BB962C8B-B14F-4D97-AF65-F5344CB8AC3E}">
        <p14:creationId xmlns:p14="http://schemas.microsoft.com/office/powerpoint/2010/main" val="234549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4A9F6122-91A2-4A6B-B1FA-B66D5EBF113E}"/>
              </a:ext>
            </a:extLst>
          </p:cNvPr>
          <p:cNvSpPr/>
          <p:nvPr/>
        </p:nvSpPr>
        <p:spPr>
          <a:xfrm>
            <a:off x="0" y="113798"/>
            <a:ext cx="11563928" cy="996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ЗМІНА ПАРАДИГМИ ЗАХИСТУ ІНФОРМАЦІЇ. КЛІЄНТСЬКИЙ ВИМІР (ЛОГІКА НАРОЩУВАННЯ ЦІННОСТІ)</a:t>
            </a:r>
            <a:endParaRPr lang="uk-UA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endParaRPr lang="uk-UA" sz="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Клієнтський вимір показує, для кого створюється цінність і як вона розвивається всередині системи.</a:t>
            </a:r>
            <a:endParaRPr lang="uk-UA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C2C38B42-7D51-4B34-A0FF-52DB9CB51EA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189542" y="923636"/>
            <a:ext cx="4919985" cy="2986425"/>
          </a:xfrm>
          <a:prstGeom prst="rect">
            <a:avLst/>
          </a:prstGeom>
        </p:spPr>
      </p:pic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A3F8A594-97E7-4359-9A4B-89E52B87FFD7}"/>
              </a:ext>
            </a:extLst>
          </p:cNvPr>
          <p:cNvSpPr/>
          <p:nvPr/>
        </p:nvSpPr>
        <p:spPr>
          <a:xfrm>
            <a:off x="-166255" y="3910061"/>
            <a:ext cx="11951855" cy="342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RMF будує послідовність взаємозв’язків між внутрішніми та зовнішніми клієнтами, де кожен етап додає нову цінність.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кутник 6">
            <a:extLst>
              <a:ext uri="{FF2B5EF4-FFF2-40B4-BE49-F238E27FC236}">
                <a16:creationId xmlns:a16="http://schemas.microsoft.com/office/drawing/2014/main" id="{5131211A-EDEA-4C02-8FCE-21B64B818758}"/>
              </a:ext>
            </a:extLst>
          </p:cNvPr>
          <p:cNvSpPr/>
          <p:nvPr/>
        </p:nvSpPr>
        <p:spPr>
          <a:xfrm>
            <a:off x="292768" y="4184134"/>
            <a:ext cx="2068708" cy="3380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  <a:tabLst>
                <a:tab pos="4099560" algn="l"/>
              </a:tabLst>
            </a:pPr>
            <a:r>
              <a:rPr lang="uk-UA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 ролі клієнтів</a:t>
            </a:r>
          </a:p>
        </p:txBody>
      </p:sp>
      <p:graphicFrame>
        <p:nvGraphicFramePr>
          <p:cNvPr id="13" name="Таблиця 13">
            <a:extLst>
              <a:ext uri="{FF2B5EF4-FFF2-40B4-BE49-F238E27FC236}">
                <a16:creationId xmlns:a16="http://schemas.microsoft.com/office/drawing/2014/main" id="{AAA4DC70-F6CE-4E0D-89B1-CC3F2A04F4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629646"/>
              </p:ext>
            </p:extLst>
          </p:nvPr>
        </p:nvGraphicFramePr>
        <p:xfrm>
          <a:off x="360219" y="4573487"/>
          <a:ext cx="11425383" cy="1943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8461">
                  <a:extLst>
                    <a:ext uri="{9D8B030D-6E8A-4147-A177-3AD203B41FA5}">
                      <a16:colId xmlns:a16="http://schemas.microsoft.com/office/drawing/2014/main" val="2929315123"/>
                    </a:ext>
                  </a:extLst>
                </a:gridCol>
                <a:gridCol w="3808461">
                  <a:extLst>
                    <a:ext uri="{9D8B030D-6E8A-4147-A177-3AD203B41FA5}">
                      <a16:colId xmlns:a16="http://schemas.microsoft.com/office/drawing/2014/main" val="2473411826"/>
                    </a:ext>
                  </a:extLst>
                </a:gridCol>
                <a:gridCol w="3808461">
                  <a:extLst>
                    <a:ext uri="{9D8B030D-6E8A-4147-A177-3AD203B41FA5}">
                      <a16:colId xmlns:a16="http://schemas.microsoft.com/office/drawing/2014/main" val="36738044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099560" algn="l"/>
                        </a:tabLs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Роль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099560" algn="l"/>
                        </a:tabLs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Цінність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099560" algn="l"/>
                        </a:tabLs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Результат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78884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Власник системи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92075" inden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Можливість управляти ризиками на основі    даних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Прозора відповідальність і стабільність процесів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10862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099560" algn="l"/>
                        </a:tabLs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Оцінювач (аудитор)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Незалежна оцінка ефективності захисту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Об’єктивність і достовірність контролю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729479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Адміністратор безпеки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Зручні інструменти для постійного моніторингу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Безперервність і швидке реагування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44557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Користувач (громадянин)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Безпечний доступ до державних послуг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Довіра до цифрової держави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6902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8651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7E0A1AA8-EEAC-4EB4-B5C6-79548B7D00BB}"/>
              </a:ext>
            </a:extLst>
          </p:cNvPr>
          <p:cNvSpPr/>
          <p:nvPr/>
        </p:nvSpPr>
        <p:spPr>
          <a:xfrm>
            <a:off x="512617" y="316509"/>
            <a:ext cx="11166763" cy="1660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КЛІЄНТСЬКИЙ ВИМІР: ЛОГІКА НАРОЩУВАННЯ ЦІННОСТІ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Логіка клієнтського виміру цінності сфокусована на Споживачі (межа системи) і побудована на збільшенні цінності для кінцевого споживача через ретрансляцію цінності іншими (внутрішніми) клієнтами. У цій системі ключовим є задоволення потреб тих ролей, які несуть відповідальність.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600"/>
              </a:spcAft>
              <a:tabLst>
                <a:tab pos="4099560" algn="l"/>
              </a:tabLst>
            </a:pPr>
            <a:r>
              <a:rPr lang="uk-UA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Схема нарощування цінності при переході до RMF: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>
            <a:extLst>
              <a:ext uri="{FF2B5EF4-FFF2-40B4-BE49-F238E27FC236}">
                <a16:creationId xmlns:a16="http://schemas.microsoft.com/office/drawing/2014/main" id="{140DC017-92E5-4760-B1C1-3812D9B33496}"/>
              </a:ext>
            </a:extLst>
          </p:cNvPr>
          <p:cNvSpPr/>
          <p:nvPr/>
        </p:nvSpPr>
        <p:spPr>
          <a:xfrm>
            <a:off x="438727" y="5447854"/>
            <a:ext cx="11240653" cy="869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  <a:tabLst>
                <a:tab pos="4099560" algn="l"/>
              </a:tabLst>
            </a:pPr>
            <a:r>
              <a:rPr lang="uk-UA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Висновок за клієнтським виміром: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Логіка RMF перетворює технічні команди на надавачів об'єктивних даних, які, своєю чергою, дозволяють Власнику ресурсу ефективно управляти особистою відповідальністю та забезпечувати найвищу цінність — національну стійкість.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я 4">
            <a:extLst>
              <a:ext uri="{FF2B5EF4-FFF2-40B4-BE49-F238E27FC236}">
                <a16:creationId xmlns:a16="http://schemas.microsoft.com/office/drawing/2014/main" id="{2DB4C1D2-8621-4584-94E2-19381E880E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869363"/>
              </p:ext>
            </p:extLst>
          </p:nvPr>
        </p:nvGraphicFramePr>
        <p:xfrm>
          <a:off x="512618" y="2077412"/>
          <a:ext cx="11166762" cy="3168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8291">
                  <a:extLst>
                    <a:ext uri="{9D8B030D-6E8A-4147-A177-3AD203B41FA5}">
                      <a16:colId xmlns:a16="http://schemas.microsoft.com/office/drawing/2014/main" val="3577645895"/>
                    </a:ext>
                  </a:extLst>
                </a:gridCol>
                <a:gridCol w="4821382">
                  <a:extLst>
                    <a:ext uri="{9D8B030D-6E8A-4147-A177-3AD203B41FA5}">
                      <a16:colId xmlns:a16="http://schemas.microsoft.com/office/drawing/2014/main" val="262419305"/>
                    </a:ext>
                  </a:extLst>
                </a:gridCol>
                <a:gridCol w="4087089">
                  <a:extLst>
                    <a:ext uri="{9D8B030D-6E8A-4147-A177-3AD203B41FA5}">
                      <a16:colId xmlns:a16="http://schemas.microsoft.com/office/drawing/2014/main" val="38038590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14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Роль (Клієнт)</a:t>
                      </a:r>
                      <a:endParaRPr lang="uk-UA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Цінність, яку ми надаємо цій ролі (</a:t>
                      </a:r>
                      <a:r>
                        <a:rPr lang="uk-UA" sz="1400" b="1" kern="1200" dirty="0" err="1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Value</a:t>
                      </a:r>
                      <a:r>
                        <a:rPr lang="uk-UA" sz="14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1" kern="1200" dirty="0" err="1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Proposition</a:t>
                      </a:r>
                      <a:r>
                        <a:rPr lang="uk-UA" sz="14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uk-UA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Вплив на наступну роль (Нарощування цінності)</a:t>
                      </a:r>
                      <a:endParaRPr lang="uk-UA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772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Організація</a:t>
                      </a:r>
                      <a:r>
                        <a:rPr lang="uk-UA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(Технічний персонал / Служба ІБ)</a:t>
                      </a:r>
                      <a:endParaRPr lang="uk-UA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Чіткі, стандартизовані процедури RMF</a:t>
                      </a:r>
                      <a:r>
                        <a:rPr lang="uk-UA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(каталогізація, вибір контролів, моніторинг)</a:t>
                      </a:r>
                      <a:endParaRPr lang="uk-UA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099560" algn="l"/>
                        </a:tabLs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Вплив на наступну роль (Нарощування цінності)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75924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Клієнт 1</a:t>
                      </a:r>
                      <a:r>
                        <a:rPr lang="uk-UA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(Оцінювач / Аудитор)</a:t>
                      </a:r>
                      <a:endParaRPr lang="uk-UA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099560" algn="l"/>
                        </a:tabLs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Актуальна та достовірна інформація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про стан контролів; можливість </a:t>
                      </a: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чіткої аргументації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залишкового ризику.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099560" algn="l"/>
                        </a:tabLs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Дозволяє </a:t>
                      </a: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Оцінювачу/Аудитору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проводити </a:t>
                      </a: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об'єктивну, кількісну оцінку ризиків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знижувати суб'єктивізм.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2596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Ключовий клієнт (роль)</a:t>
                      </a:r>
                      <a:r>
                        <a:rPr lang="uk-UA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(Власник інформаційного ресурсу)</a:t>
                      </a:r>
                      <a:endParaRPr lang="uk-UA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099560" algn="l"/>
                        </a:tabLs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Легітимність та прозорість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управлінні ризиками; </a:t>
                      </a: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зниження особистої відповідальності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(через обґрунтовані рішення RMF).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653415" algn="l"/>
                        </a:tabLs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Забезпечує </a:t>
                      </a: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Керівництву органу/КІ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операційну неперервність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виконання державного завдання, посилюючи довіру.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57771715"/>
                  </a:ext>
                </a:extLst>
              </a:tr>
              <a:tr h="236499">
                <a:tc>
                  <a:txBody>
                    <a:bodyPr/>
                    <a:lstStyle/>
                    <a:p>
                      <a:r>
                        <a:rPr lang="uk-UA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Споживач (Межа системи)</a:t>
                      </a:r>
                      <a:r>
                        <a:rPr lang="uk-UA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(Держава / Громадянин)</a:t>
                      </a:r>
                      <a:endParaRPr lang="uk-UA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099560" algn="l"/>
                        </a:tabLs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Обсяг цінностей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Стійкість критичних сервісів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безпека персональних даних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довіра до інституцій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Ця стійкість забезпечує </a:t>
                      </a: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Клієнту 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(Міжнародним партнерам) впевненість у </a:t>
                      </a: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надійності та </a:t>
                      </a:r>
                      <a:r>
                        <a:rPr lang="uk-UA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інтероперабельності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українських систем.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729564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1168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17D4058-398C-4491-975C-521D873ECA55}"/>
              </a:ext>
            </a:extLst>
          </p:cNvPr>
          <p:cNvSpPr txBox="1"/>
          <p:nvPr/>
        </p:nvSpPr>
        <p:spPr>
          <a:xfrm>
            <a:off x="4627419" y="304801"/>
            <a:ext cx="2503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ПРОХАННЯ ДО ВСІХ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40A08F-A12D-40A6-AA28-E5B02DFD5986}"/>
              </a:ext>
            </a:extLst>
          </p:cNvPr>
          <p:cNvSpPr txBox="1"/>
          <p:nvPr/>
        </p:nvSpPr>
        <p:spPr>
          <a:xfrm>
            <a:off x="1717964" y="2274852"/>
            <a:ext cx="83219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ПЕРЕТВОРІТЬ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ГАРНУ ІНІЦІАТИВУ в «КСЗІ»!!!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0AAB42-F68E-40F8-8CDC-6847E5AE3B79}"/>
              </a:ext>
            </a:extLst>
          </p:cNvPr>
          <p:cNvSpPr txBox="1"/>
          <p:nvPr/>
        </p:nvSpPr>
        <p:spPr>
          <a:xfrm>
            <a:off x="10178471" y="6216073"/>
            <a:ext cx="2013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Ігор СТЕЛЬНИК</a:t>
            </a:r>
          </a:p>
        </p:txBody>
      </p:sp>
      <p:grpSp>
        <p:nvGrpSpPr>
          <p:cNvPr id="5" name="Групувати 4">
            <a:extLst>
              <a:ext uri="{FF2B5EF4-FFF2-40B4-BE49-F238E27FC236}">
                <a16:creationId xmlns:a16="http://schemas.microsoft.com/office/drawing/2014/main" id="{B2FD5302-E442-4506-808C-E99D80295DF9}"/>
              </a:ext>
            </a:extLst>
          </p:cNvPr>
          <p:cNvGrpSpPr/>
          <p:nvPr/>
        </p:nvGrpSpPr>
        <p:grpSpPr>
          <a:xfrm>
            <a:off x="11240655" y="272595"/>
            <a:ext cx="590859" cy="530969"/>
            <a:chOff x="5019675" y="690563"/>
            <a:chExt cx="3919537" cy="3919537"/>
          </a:xfrm>
        </p:grpSpPr>
        <p:pic>
          <p:nvPicPr>
            <p:cNvPr id="6" name="Image 1" descr="preencoded.png">
              <a:extLst>
                <a:ext uri="{FF2B5EF4-FFF2-40B4-BE49-F238E27FC236}">
                  <a16:creationId xmlns:a16="http://schemas.microsoft.com/office/drawing/2014/main" id="{62BC152A-4E11-49C0-9AB4-33F5D1F0C00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5019675" y="690563"/>
              <a:ext cx="3919537" cy="3919537"/>
            </a:xfrm>
            <a:prstGeom prst="rect">
              <a:avLst/>
            </a:prstGeom>
          </p:spPr>
        </p:pic>
        <p:pic>
          <p:nvPicPr>
            <p:cNvPr id="7" name="Image 2" descr="preencoded.png">
              <a:extLst>
                <a:ext uri="{FF2B5EF4-FFF2-40B4-BE49-F238E27FC236}">
                  <a16:creationId xmlns:a16="http://schemas.microsoft.com/office/drawing/2014/main" id="{BC0B5EAA-283E-4CBF-A5D2-9CA4674A426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6554336" y="2003896"/>
              <a:ext cx="843358" cy="142402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047036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1219</Words>
  <Application>Microsoft Office PowerPoint</Application>
  <PresentationFormat>Широкий екран</PresentationFormat>
  <Paragraphs>126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Ірина</dc:creator>
  <cp:lastModifiedBy>Ірина</cp:lastModifiedBy>
  <cp:revision>11</cp:revision>
  <cp:lastPrinted>2025-11-05T07:44:51Z</cp:lastPrinted>
  <dcterms:created xsi:type="dcterms:W3CDTF">2025-11-05T06:43:50Z</dcterms:created>
  <dcterms:modified xsi:type="dcterms:W3CDTF">2025-11-14T09:18:35Z</dcterms:modified>
</cp:coreProperties>
</file>